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9" r:id="rId3"/>
    <p:sldId id="312" r:id="rId4"/>
    <p:sldId id="313" r:id="rId5"/>
    <p:sldId id="314" r:id="rId6"/>
    <p:sldId id="289"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eorFreedom"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9377C05-B384-4429-810C-D3A864921253}" type="datetimeFigureOut">
              <a:rPr lang="zh-CN" altLang="en-US" smtClean="0"/>
              <a:pPr/>
              <a:t>2022/3/16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BC4FFB-6686-4D01-9167-D5388264595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77C05-B384-4429-810C-D3A864921253}" type="datetimeFigureOut">
              <a:rPr lang="zh-CN" altLang="en-US" smtClean="0"/>
              <a:pPr/>
              <a:t>2022/3/16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C4FFB-6686-4D01-9167-D5388264595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image64.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4079" y="0"/>
            <a:ext cx="5430700" cy="6858000"/>
          </a:xfrm>
          <a:prstGeom prst="rect">
            <a:avLst/>
          </a:prstGeom>
          <a:solidFill>
            <a:srgbClr val="073860"/>
          </a:solidFill>
          <a:ln w="9525">
            <a:noFill/>
            <a:miter lim="800000"/>
            <a:headEnd/>
            <a:tailEnd/>
          </a:ln>
        </p:spPr>
      </p:pic>
      <p:sp>
        <p:nvSpPr>
          <p:cNvPr id="26" name="文本框 25"/>
          <p:cNvSpPr txBox="1"/>
          <p:nvPr/>
        </p:nvSpPr>
        <p:spPr>
          <a:xfrm>
            <a:off x="5777541" y="2002286"/>
            <a:ext cx="6674719" cy="769441"/>
          </a:xfrm>
          <a:prstGeom prst="rect">
            <a:avLst/>
          </a:prstGeom>
          <a:noFill/>
        </p:spPr>
        <p:txBody>
          <a:bodyPr wrap="square" rtlCol="0">
            <a:spAutoFit/>
          </a:bodyPr>
          <a:lstStyle/>
          <a:p>
            <a:r>
              <a:rPr lang="zh-CN" altLang="en-US" sz="4400" b="1" dirty="0" smtClean="0">
                <a:solidFill>
                  <a:srgbClr val="0E2C5F"/>
                </a:solidFill>
                <a:latin typeface="微软雅黑 Light" panose="020B0502040204020203" pitchFamily="34" charset="-122"/>
                <a:ea typeface="微软雅黑 Light" panose="020B0502040204020203" pitchFamily="34" charset="-122"/>
              </a:rPr>
              <a:t>南京普塔科技有限公司</a:t>
            </a:r>
            <a:endParaRPr lang="en-US" altLang="zh-CN" sz="4400" b="1" dirty="0">
              <a:solidFill>
                <a:srgbClr val="0E2C5F"/>
              </a:solidFill>
              <a:latin typeface="微软雅黑 Light" panose="020B0502040204020203" pitchFamily="34" charset="-122"/>
              <a:ea typeface="微软雅黑 Light" panose="020B0502040204020203" pitchFamily="34" charset="-122"/>
            </a:endParaRPr>
          </a:p>
        </p:txBody>
      </p:sp>
      <p:sp>
        <p:nvSpPr>
          <p:cNvPr id="8" name="文本框 7"/>
          <p:cNvSpPr txBox="1"/>
          <p:nvPr/>
        </p:nvSpPr>
        <p:spPr>
          <a:xfrm>
            <a:off x="8716433" y="6068060"/>
            <a:ext cx="3391747" cy="420884"/>
          </a:xfrm>
          <a:prstGeom prst="rect">
            <a:avLst/>
          </a:prstGeom>
          <a:noFill/>
        </p:spPr>
        <p:txBody>
          <a:bodyPr wrap="square" rtlCol="0">
            <a:spAutoFit/>
          </a:bodyPr>
          <a:lstStyle/>
          <a:p>
            <a:pPr algn="r"/>
            <a:r>
              <a:rPr lang="zh-CN" altLang="en-US" sz="2135" b="1" dirty="0">
                <a:solidFill>
                  <a:schemeClr val="bg1">
                    <a:lumMod val="50000"/>
                  </a:schemeClr>
                </a:solidFill>
                <a:latin typeface="微软雅黑 Light" panose="020B0502040204020203" pitchFamily="34" charset="-122"/>
                <a:ea typeface="微软雅黑 Light" panose="020B0502040204020203" pitchFamily="34" charset="-122"/>
              </a:rPr>
              <a:t>汽车智能网联开发服务</a:t>
            </a:r>
            <a:r>
              <a:rPr lang="zh-CN" altLang="en-US" sz="2135" b="1" dirty="0" smtClean="0">
                <a:solidFill>
                  <a:schemeClr val="bg1">
                    <a:lumMod val="50000"/>
                  </a:schemeClr>
                </a:solidFill>
                <a:latin typeface="微软雅黑 Light" panose="020B0502040204020203" pitchFamily="34" charset="-122"/>
                <a:ea typeface="微软雅黑 Light" panose="020B0502040204020203" pitchFamily="34" charset="-122"/>
              </a:rPr>
              <a:t>商</a:t>
            </a:r>
            <a:endParaRPr lang="en-US" altLang="zh-CN" sz="2135" b="1" dirty="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25" name="图片 2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628618" y="32647"/>
            <a:ext cx="1465045" cy="1128443"/>
          </a:xfrm>
          <a:prstGeom prst="rect">
            <a:avLst/>
          </a:prstGeom>
        </p:spPr>
      </p:pic>
      <p:sp>
        <p:nvSpPr>
          <p:cNvPr id="6" name="文本框 25"/>
          <p:cNvSpPr txBox="1"/>
          <p:nvPr/>
        </p:nvSpPr>
        <p:spPr>
          <a:xfrm>
            <a:off x="6504039" y="3452520"/>
            <a:ext cx="5014451" cy="769441"/>
          </a:xfrm>
          <a:prstGeom prst="rect">
            <a:avLst/>
          </a:prstGeom>
          <a:noFill/>
        </p:spPr>
        <p:txBody>
          <a:bodyPr wrap="square" rtlCol="0">
            <a:spAutoFit/>
          </a:bodyPr>
          <a:lstStyle/>
          <a:p>
            <a:r>
              <a:rPr lang="zh-CN" altLang="en-US" sz="4400" b="1" dirty="0" smtClean="0">
                <a:solidFill>
                  <a:srgbClr val="0E2C5F"/>
                </a:solidFill>
                <a:latin typeface="微软雅黑 Light" panose="020B0502040204020203" pitchFamily="34" charset="-122"/>
                <a:ea typeface="微软雅黑 Light" panose="020B0502040204020203" pitchFamily="34" charset="-122"/>
              </a:rPr>
              <a:t>毕业班实习生计划</a:t>
            </a:r>
            <a:endParaRPr lang="en-US" altLang="zh-CN" sz="4400" b="1" dirty="0" smtClean="0">
              <a:solidFill>
                <a:srgbClr val="0E2C5F"/>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33405" y="850897"/>
            <a:ext cx="11137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等腰三角形 4"/>
          <p:cNvSpPr>
            <a:spLocks noChangeAspect="1"/>
          </p:cNvSpPr>
          <p:nvPr/>
        </p:nvSpPr>
        <p:spPr>
          <a:xfrm rot="5400000">
            <a:off x="571155" y="378757"/>
            <a:ext cx="401781" cy="243299"/>
          </a:xfrm>
          <a:prstGeom prst="triangle">
            <a:avLst/>
          </a:prstGeom>
          <a:solidFill>
            <a:srgbClr val="0B2D5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zh-CN" altLang="en-US" sz="2400"/>
          </a:p>
        </p:txBody>
      </p:sp>
      <p:sp>
        <p:nvSpPr>
          <p:cNvPr id="11" name="TextBox 22"/>
          <p:cNvSpPr txBox="1"/>
          <p:nvPr/>
        </p:nvSpPr>
        <p:spPr>
          <a:xfrm>
            <a:off x="990599" y="292103"/>
            <a:ext cx="4318819" cy="420874"/>
          </a:xfrm>
          <a:prstGeom prst="rect">
            <a:avLst/>
          </a:prstGeom>
          <a:noFill/>
        </p:spPr>
        <p:txBody>
          <a:bodyPr wrap="square" lIns="91428" tIns="45715" rIns="91428" bIns="45715" rtlCol="0">
            <a:spAutoFit/>
          </a:bodyPr>
          <a:lstStyle/>
          <a:p>
            <a:r>
              <a:rPr lang="zh-CN" altLang="en-US" sz="2135" dirty="0" smtClean="0">
                <a:solidFill>
                  <a:schemeClr val="tx1">
                    <a:lumMod val="85000"/>
                    <a:lumOff val="15000"/>
                  </a:schemeClr>
                </a:solidFill>
                <a:latin typeface="微软雅黑" panose="020B0503020204020204" pitchFamily="34" charset="-122"/>
                <a:ea typeface="微软雅黑" panose="020B0503020204020204" pitchFamily="34" charset="-122"/>
              </a:rPr>
              <a:t>公司概况</a:t>
            </a:r>
            <a:endPar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28618" y="32647"/>
            <a:ext cx="1465045" cy="1128443"/>
          </a:xfrm>
          <a:prstGeom prst="rect">
            <a:avLst/>
          </a:prstGeom>
        </p:spPr>
      </p:pic>
      <p:sp>
        <p:nvSpPr>
          <p:cNvPr id="9" name="内容占位符 1"/>
          <p:cNvSpPr>
            <a:spLocks noGrp="1"/>
          </p:cNvSpPr>
          <p:nvPr>
            <p:ph idx="1"/>
          </p:nvPr>
        </p:nvSpPr>
        <p:spPr>
          <a:xfrm>
            <a:off x="973393" y="1135626"/>
            <a:ext cx="10309122" cy="5353664"/>
          </a:xfrm>
        </p:spPr>
        <p:txBody>
          <a:bodyPr>
            <a:normAutofit/>
          </a:bodyPr>
          <a:lstStyle/>
          <a:p>
            <a:pPr>
              <a:buFont typeface="Wingdings" panose="05000000000000000000" pitchFamily="2" charset="2"/>
              <a:buChar char="l"/>
            </a:pPr>
            <a:r>
              <a:rPr lang="zh-CN" altLang="en-US" sz="3200" dirty="0" smtClean="0">
                <a:solidFill>
                  <a:srgbClr val="0B2D5F"/>
                </a:solidFill>
                <a:latin typeface="微软雅黑" panose="020B0503020204020204" pitchFamily="34" charset="-122"/>
                <a:ea typeface="微软雅黑" panose="020B0503020204020204" pitchFamily="34" charset="-122"/>
              </a:rPr>
              <a:t>普塔致力于为车联网行业提供优秀的服务和创新产品，是业界领先的软件服务供应商和车联网产品软件供应商。</a:t>
            </a:r>
            <a:endParaRPr lang="en-US" altLang="zh-CN" sz="3200" dirty="0" smtClean="0">
              <a:solidFill>
                <a:srgbClr val="0B2D5F"/>
              </a:solidFill>
              <a:latin typeface="微软雅黑" panose="020B0503020204020204" pitchFamily="34" charset="-122"/>
              <a:ea typeface="微软雅黑" panose="020B0503020204020204" pitchFamily="34" charset="-122"/>
            </a:endParaRPr>
          </a:p>
          <a:p>
            <a:pPr>
              <a:buFont typeface="Wingdings" panose="05000000000000000000" pitchFamily="2" charset="2"/>
              <a:buChar char="l"/>
            </a:pPr>
            <a:r>
              <a:rPr lang="zh-CN" altLang="en-US" sz="3200" dirty="0" smtClean="0">
                <a:solidFill>
                  <a:srgbClr val="0B2D5F"/>
                </a:solidFill>
                <a:latin typeface="微软雅黑" panose="020B0503020204020204" pitchFamily="34" charset="-122"/>
                <a:ea typeface="微软雅黑" panose="020B0503020204020204" pitchFamily="34" charset="-122"/>
              </a:rPr>
              <a:t>核心业务：汽车行业相关软件开发与服务</a:t>
            </a:r>
            <a:endParaRPr lang="en-US" altLang="zh-CN" sz="3200" dirty="0" smtClean="0">
              <a:solidFill>
                <a:srgbClr val="0B2D5F"/>
              </a:solidFill>
              <a:latin typeface="微软雅黑" panose="020B0503020204020204" pitchFamily="34" charset="-122"/>
              <a:ea typeface="微软雅黑" panose="020B0503020204020204" pitchFamily="34" charset="-122"/>
            </a:endParaRPr>
          </a:p>
          <a:p>
            <a:pPr>
              <a:buFont typeface="Wingdings" panose="05000000000000000000" pitchFamily="2" charset="2"/>
              <a:buChar char="l"/>
            </a:pPr>
            <a:r>
              <a:rPr lang="zh-CN" altLang="en-US" sz="3200" dirty="0" smtClean="0">
                <a:solidFill>
                  <a:srgbClr val="0B2D5F"/>
                </a:solidFill>
                <a:latin typeface="微软雅黑" panose="020B0503020204020204" pitchFamily="34" charset="-122"/>
                <a:ea typeface="微软雅黑" panose="020B0503020204020204" pitchFamily="34" charset="-122"/>
              </a:rPr>
              <a:t>周边业务：汽车行业相关硬件、其他行业软件</a:t>
            </a:r>
            <a:endParaRPr lang="en-US" altLang="zh-CN" sz="3200" dirty="0" smtClean="0">
              <a:solidFill>
                <a:srgbClr val="0B2D5F"/>
              </a:solidFill>
              <a:latin typeface="微软雅黑" panose="020B0503020204020204" pitchFamily="34" charset="-122"/>
              <a:ea typeface="微软雅黑" panose="020B0503020204020204" pitchFamily="34" charset="-122"/>
            </a:endParaRPr>
          </a:p>
          <a:p>
            <a:pPr>
              <a:buFont typeface="Wingdings" panose="05000000000000000000" pitchFamily="2" charset="2"/>
              <a:buChar char="l"/>
            </a:pPr>
            <a:r>
              <a:rPr lang="zh-CN" altLang="en-US" sz="3200" dirty="0" smtClean="0">
                <a:solidFill>
                  <a:srgbClr val="0B2D5F"/>
                </a:solidFill>
                <a:latin typeface="微软雅黑" panose="020B0503020204020204" pitchFamily="34" charset="-122"/>
                <a:ea typeface="微软雅黑" panose="020B0503020204020204" pitchFamily="34" charset="-122"/>
              </a:rPr>
              <a:t>公司人数：</a:t>
            </a:r>
            <a:r>
              <a:rPr lang="en-US" altLang="zh-CN" sz="3200" dirty="0" smtClean="0">
                <a:solidFill>
                  <a:srgbClr val="0B2D5F"/>
                </a:solidFill>
                <a:latin typeface="微软雅黑" panose="020B0503020204020204" pitchFamily="34" charset="-122"/>
                <a:ea typeface="微软雅黑" panose="020B0503020204020204" pitchFamily="34" charset="-122"/>
              </a:rPr>
              <a:t>150</a:t>
            </a:r>
            <a:r>
              <a:rPr lang="zh-CN" altLang="en-US" sz="3200" dirty="0" smtClean="0">
                <a:solidFill>
                  <a:srgbClr val="0B2D5F"/>
                </a:solidFill>
                <a:latin typeface="微软雅黑" panose="020B0503020204020204" pitchFamily="34" charset="-122"/>
                <a:ea typeface="微软雅黑" panose="020B0503020204020204" pitchFamily="34" charset="-122"/>
              </a:rPr>
              <a:t>人</a:t>
            </a:r>
            <a:endParaRPr lang="en-US" altLang="zh-CN" sz="3200" dirty="0" smtClean="0">
              <a:solidFill>
                <a:srgbClr val="0B2D5F"/>
              </a:solidFill>
              <a:latin typeface="微软雅黑" panose="020B0503020204020204" pitchFamily="34" charset="-122"/>
              <a:ea typeface="微软雅黑" panose="020B0503020204020204" pitchFamily="34" charset="-122"/>
            </a:endParaRPr>
          </a:p>
          <a:p>
            <a:pPr>
              <a:buFont typeface="Wingdings" panose="05000000000000000000" pitchFamily="2" charset="2"/>
              <a:buChar char="l"/>
            </a:pPr>
            <a:r>
              <a:rPr lang="zh-CN" altLang="en-US" sz="3200" dirty="0" smtClean="0">
                <a:solidFill>
                  <a:srgbClr val="0B2D5F"/>
                </a:solidFill>
                <a:latin typeface="微软雅黑" panose="020B0503020204020204" pitchFamily="34" charset="-122"/>
                <a:ea typeface="微软雅黑" panose="020B0503020204020204" pitchFamily="34" charset="-122"/>
              </a:rPr>
              <a:t>公司当前地域分布：</a:t>
            </a:r>
            <a:endParaRPr lang="en-US" altLang="zh-CN" sz="3200" dirty="0" smtClean="0">
              <a:solidFill>
                <a:srgbClr val="0B2D5F"/>
              </a:solidFill>
              <a:latin typeface="微软雅黑" panose="020B0503020204020204" pitchFamily="34" charset="-122"/>
              <a:ea typeface="微软雅黑" panose="020B0503020204020204" pitchFamily="34" charset="-122"/>
            </a:endParaRPr>
          </a:p>
          <a:p>
            <a:r>
              <a:rPr lang="zh-CN" altLang="en-US" sz="2400" dirty="0" smtClean="0">
                <a:solidFill>
                  <a:srgbClr val="0B2D5F"/>
                </a:solidFill>
                <a:latin typeface="微软雅黑" panose="020B0503020204020204" pitchFamily="34" charset="-122"/>
                <a:ea typeface="微软雅黑" panose="020B0503020204020204" pitchFamily="34" charset="-122"/>
              </a:rPr>
              <a:t>南京</a:t>
            </a:r>
            <a:r>
              <a:rPr lang="en-US" altLang="zh-CN" sz="2400" dirty="0" smtClean="0">
                <a:solidFill>
                  <a:srgbClr val="0B2D5F"/>
                </a:solidFill>
                <a:latin typeface="微软雅黑" panose="020B0503020204020204" pitchFamily="34" charset="-122"/>
                <a:ea typeface="微软雅黑" panose="020B0503020204020204" pitchFamily="34" charset="-122"/>
              </a:rPr>
              <a:t> – </a:t>
            </a:r>
            <a:r>
              <a:rPr lang="zh-CN" altLang="en-US" sz="2400" dirty="0" smtClean="0">
                <a:solidFill>
                  <a:srgbClr val="0B2D5F"/>
                </a:solidFill>
                <a:latin typeface="微软雅黑" panose="020B0503020204020204" pitchFamily="34" charset="-122"/>
                <a:ea typeface="微软雅黑" panose="020B0503020204020204" pitchFamily="34" charset="-122"/>
              </a:rPr>
              <a:t>总部、研发测试中心</a:t>
            </a:r>
            <a:endParaRPr lang="en-US" altLang="zh-CN" sz="2400" dirty="0" smtClean="0">
              <a:solidFill>
                <a:srgbClr val="0B2D5F"/>
              </a:solidFill>
              <a:latin typeface="微软雅黑" panose="020B0503020204020204" pitchFamily="34" charset="-122"/>
              <a:ea typeface="微软雅黑" panose="020B0503020204020204" pitchFamily="34" charset="-122"/>
            </a:endParaRPr>
          </a:p>
          <a:p>
            <a:r>
              <a:rPr lang="zh-CN" altLang="en-US" sz="2400" dirty="0" smtClean="0">
                <a:solidFill>
                  <a:srgbClr val="0B2D5F"/>
                </a:solidFill>
                <a:latin typeface="微软雅黑" panose="020B0503020204020204" pitchFamily="34" charset="-122"/>
                <a:ea typeface="微软雅黑" panose="020B0503020204020204" pitchFamily="34" charset="-122"/>
              </a:rPr>
              <a:t>上海</a:t>
            </a:r>
            <a:r>
              <a:rPr lang="en-US" altLang="zh-CN" sz="2400" dirty="0" smtClean="0">
                <a:solidFill>
                  <a:srgbClr val="0B2D5F"/>
                </a:solidFill>
                <a:latin typeface="微软雅黑" panose="020B0503020204020204" pitchFamily="34" charset="-122"/>
                <a:ea typeface="微软雅黑" panose="020B0503020204020204" pitchFamily="34" charset="-122"/>
              </a:rPr>
              <a:t> – </a:t>
            </a:r>
            <a:r>
              <a:rPr lang="zh-CN" altLang="en-US" sz="2400" dirty="0" smtClean="0">
                <a:solidFill>
                  <a:srgbClr val="0B2D5F"/>
                </a:solidFill>
                <a:latin typeface="微软雅黑" panose="020B0503020204020204" pitchFamily="34" charset="-122"/>
                <a:ea typeface="微软雅黑" panose="020B0503020204020204" pitchFamily="34" charset="-122"/>
              </a:rPr>
              <a:t>商务中心</a:t>
            </a:r>
            <a:endParaRPr lang="en-US" altLang="zh-CN" sz="2400" dirty="0" smtClean="0">
              <a:solidFill>
                <a:srgbClr val="0B2D5F"/>
              </a:solidFill>
              <a:latin typeface="微软雅黑" panose="020B0503020204020204" pitchFamily="34" charset="-122"/>
              <a:ea typeface="微软雅黑" panose="020B0503020204020204" pitchFamily="34" charset="-122"/>
            </a:endParaRPr>
          </a:p>
          <a:p>
            <a:r>
              <a:rPr lang="zh-CN" altLang="en-US" sz="2400" dirty="0" smtClean="0">
                <a:solidFill>
                  <a:srgbClr val="0B2D5F"/>
                </a:solidFill>
                <a:latin typeface="微软雅黑" panose="020B0503020204020204" pitchFamily="34" charset="-122"/>
                <a:ea typeface="微软雅黑" panose="020B0503020204020204" pitchFamily="34" charset="-122"/>
              </a:rPr>
              <a:t>大连</a:t>
            </a:r>
            <a:r>
              <a:rPr lang="en-US" altLang="zh-CN" sz="2400" dirty="0" smtClean="0">
                <a:solidFill>
                  <a:srgbClr val="0B2D5F"/>
                </a:solidFill>
                <a:latin typeface="微软雅黑" panose="020B0503020204020204" pitchFamily="34" charset="-122"/>
                <a:ea typeface="微软雅黑" panose="020B0503020204020204" pitchFamily="34" charset="-122"/>
              </a:rPr>
              <a:t> - </a:t>
            </a:r>
            <a:r>
              <a:rPr lang="zh-CN" altLang="en-US" sz="2400" dirty="0" smtClean="0">
                <a:solidFill>
                  <a:srgbClr val="0B2D5F"/>
                </a:solidFill>
                <a:latin typeface="微软雅黑" panose="020B0503020204020204" pitchFamily="34" charset="-122"/>
                <a:ea typeface="微软雅黑" panose="020B0503020204020204" pitchFamily="34" charset="-122"/>
              </a:rPr>
              <a:t>研发测试中心</a:t>
            </a:r>
            <a:endParaRPr lang="en-US" altLang="zh-CN" sz="2400" dirty="0" smtClean="0">
              <a:solidFill>
                <a:srgbClr val="0B2D5F"/>
              </a:solidFill>
              <a:latin typeface="微软雅黑" panose="020B0503020204020204" pitchFamily="34" charset="-122"/>
              <a:ea typeface="微软雅黑" panose="020B0503020204020204" pitchFamily="34" charset="-122"/>
            </a:endParaRPr>
          </a:p>
          <a:p>
            <a:r>
              <a:rPr lang="zh-CN" altLang="en-US" sz="2400" dirty="0" smtClean="0">
                <a:solidFill>
                  <a:srgbClr val="0B2D5F"/>
                </a:solidFill>
                <a:latin typeface="微软雅黑" panose="020B0503020204020204" pitchFamily="34" charset="-122"/>
                <a:ea typeface="微软雅黑" panose="020B0503020204020204" pitchFamily="34" charset="-122"/>
              </a:rPr>
              <a:t>成都、北京、武汉 </a:t>
            </a:r>
            <a:r>
              <a:rPr lang="en-US" altLang="zh-CN" sz="2400" dirty="0" smtClean="0">
                <a:solidFill>
                  <a:srgbClr val="0B2D5F"/>
                </a:solidFill>
                <a:latin typeface="微软雅黑" panose="020B0503020204020204" pitchFamily="34" charset="-122"/>
                <a:ea typeface="微软雅黑" panose="020B0503020204020204" pitchFamily="34" charset="-122"/>
              </a:rPr>
              <a:t>– </a:t>
            </a:r>
            <a:r>
              <a:rPr lang="zh-CN" altLang="en-US" sz="2400" dirty="0" smtClean="0">
                <a:solidFill>
                  <a:srgbClr val="0B2D5F"/>
                </a:solidFill>
                <a:latin typeface="微软雅黑" panose="020B0503020204020204" pitchFamily="34" charset="-122"/>
                <a:ea typeface="微软雅黑" panose="020B0503020204020204" pitchFamily="34" charset="-122"/>
              </a:rPr>
              <a:t>服务地点</a:t>
            </a:r>
            <a:endParaRPr lang="en-US" altLang="zh-CN" sz="2400" dirty="0" smtClean="0">
              <a:solidFill>
                <a:srgbClr val="0B2D5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33405" y="850897"/>
            <a:ext cx="11137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等腰三角形 4"/>
          <p:cNvSpPr>
            <a:spLocks noChangeAspect="1"/>
          </p:cNvSpPr>
          <p:nvPr/>
        </p:nvSpPr>
        <p:spPr>
          <a:xfrm rot="5400000">
            <a:off x="571155" y="378757"/>
            <a:ext cx="401781" cy="243299"/>
          </a:xfrm>
          <a:prstGeom prst="triangle">
            <a:avLst/>
          </a:prstGeom>
          <a:solidFill>
            <a:srgbClr val="0B2D5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zh-CN" altLang="en-US" sz="2400"/>
          </a:p>
        </p:txBody>
      </p:sp>
      <p:sp>
        <p:nvSpPr>
          <p:cNvPr id="11" name="TextBox 22"/>
          <p:cNvSpPr txBox="1"/>
          <p:nvPr/>
        </p:nvSpPr>
        <p:spPr>
          <a:xfrm>
            <a:off x="990599" y="292103"/>
            <a:ext cx="4318819" cy="420874"/>
          </a:xfrm>
          <a:prstGeom prst="rect">
            <a:avLst/>
          </a:prstGeom>
          <a:noFill/>
        </p:spPr>
        <p:txBody>
          <a:bodyPr wrap="square" lIns="91428" tIns="45715" rIns="91428" bIns="45715" rtlCol="0">
            <a:spAutoFit/>
          </a:bodyPr>
          <a:lstStyle/>
          <a:p>
            <a:r>
              <a:rPr lang="zh-CN" altLang="en-US" sz="2135" dirty="0" smtClean="0">
                <a:solidFill>
                  <a:schemeClr val="tx1">
                    <a:lumMod val="85000"/>
                    <a:lumOff val="15000"/>
                  </a:schemeClr>
                </a:solidFill>
                <a:latin typeface="微软雅黑" panose="020B0503020204020204" pitchFamily="34" charset="-122"/>
                <a:ea typeface="微软雅黑" panose="020B0503020204020204" pitchFamily="34" charset="-122"/>
              </a:rPr>
              <a:t>人才需求</a:t>
            </a:r>
            <a:endPar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28618" y="32647"/>
            <a:ext cx="1465045" cy="1128443"/>
          </a:xfrm>
          <a:prstGeom prst="rect">
            <a:avLst/>
          </a:prstGeom>
        </p:spPr>
      </p:pic>
      <p:sp>
        <p:nvSpPr>
          <p:cNvPr id="9" name="内容占位符 1"/>
          <p:cNvSpPr>
            <a:spLocks noGrp="1"/>
          </p:cNvSpPr>
          <p:nvPr>
            <p:ph idx="1"/>
          </p:nvPr>
        </p:nvSpPr>
        <p:spPr>
          <a:xfrm>
            <a:off x="1032386" y="1194620"/>
            <a:ext cx="10309122" cy="5353664"/>
          </a:xfrm>
        </p:spPr>
        <p:txBody>
          <a:bodyPr>
            <a:normAutofit/>
          </a:bodyPr>
          <a:lstStyle/>
          <a:p>
            <a:pPr>
              <a:buFont typeface="Wingdings" panose="05000000000000000000" pitchFamily="2" charset="2"/>
              <a:buChar char="l"/>
            </a:pPr>
            <a:r>
              <a:rPr lang="zh-CN" altLang="en-US" sz="3200" dirty="0" smtClean="0">
                <a:solidFill>
                  <a:srgbClr val="0B2D5F"/>
                </a:solidFill>
                <a:latin typeface="微软雅黑" panose="020B0503020204020204" pitchFamily="34" charset="-122"/>
                <a:ea typeface="微软雅黑" panose="020B0503020204020204" pitchFamily="34" charset="-122"/>
              </a:rPr>
              <a:t>近年来，随着电子架构变革，汽车在向智能汽车快速迈进，这是汽车软件市场腾飞的契机。</a:t>
            </a:r>
          </a:p>
          <a:p>
            <a:pPr>
              <a:buFont typeface="Wingdings" panose="05000000000000000000" pitchFamily="2" charset="2"/>
              <a:buChar char="l"/>
            </a:pPr>
            <a:r>
              <a:rPr lang="zh-CN" altLang="en-US" sz="3200" dirty="0" smtClean="0">
                <a:solidFill>
                  <a:srgbClr val="0B2D5F"/>
                </a:solidFill>
                <a:latin typeface="微软雅黑" panose="020B0503020204020204" pitchFamily="34" charset="-122"/>
                <a:ea typeface="微软雅黑" panose="020B0503020204020204" pitchFamily="34" charset="-122"/>
              </a:rPr>
              <a:t>当前，软件在整车价值中占</a:t>
            </a:r>
            <a:r>
              <a:rPr lang="en-US" altLang="zh-CN" sz="3200" dirty="0" smtClean="0">
                <a:solidFill>
                  <a:srgbClr val="0B2D5F"/>
                </a:solidFill>
                <a:latin typeface="微软雅黑" panose="020B0503020204020204" pitchFamily="34" charset="-122"/>
                <a:ea typeface="微软雅黑" panose="020B0503020204020204" pitchFamily="34" charset="-122"/>
              </a:rPr>
              <a:t>10%</a:t>
            </a:r>
            <a:r>
              <a:rPr lang="zh-CN" altLang="en-US" sz="3200" dirty="0" smtClean="0">
                <a:solidFill>
                  <a:srgbClr val="0B2D5F"/>
                </a:solidFill>
                <a:latin typeface="微软雅黑" panose="020B0503020204020204" pitchFamily="34" charset="-122"/>
                <a:ea typeface="微软雅黑" panose="020B0503020204020204" pitchFamily="34" charset="-122"/>
              </a:rPr>
              <a:t>左右，预计将以每年</a:t>
            </a:r>
            <a:r>
              <a:rPr lang="en-US" altLang="zh-CN" sz="3200" dirty="0" smtClean="0">
                <a:solidFill>
                  <a:srgbClr val="0B2D5F"/>
                </a:solidFill>
                <a:latin typeface="微软雅黑" panose="020B0503020204020204" pitchFamily="34" charset="-122"/>
                <a:ea typeface="微软雅黑" panose="020B0503020204020204" pitchFamily="34" charset="-122"/>
              </a:rPr>
              <a:t>11%</a:t>
            </a:r>
            <a:r>
              <a:rPr lang="zh-CN" altLang="en-US" sz="3200" dirty="0" smtClean="0">
                <a:solidFill>
                  <a:srgbClr val="0B2D5F"/>
                </a:solidFill>
                <a:latin typeface="微软雅黑" panose="020B0503020204020204" pitchFamily="34" charset="-122"/>
                <a:ea typeface="微软雅黑" panose="020B0503020204020204" pitchFamily="34" charset="-122"/>
              </a:rPr>
              <a:t>的速度增长，到</a:t>
            </a:r>
            <a:r>
              <a:rPr lang="en-US" altLang="zh-CN" sz="3200" dirty="0" smtClean="0">
                <a:solidFill>
                  <a:srgbClr val="0B2D5F"/>
                </a:solidFill>
                <a:latin typeface="微软雅黑" panose="020B0503020204020204" pitchFamily="34" charset="-122"/>
                <a:ea typeface="微软雅黑" panose="020B0503020204020204" pitchFamily="34" charset="-122"/>
              </a:rPr>
              <a:t>2030</a:t>
            </a:r>
            <a:r>
              <a:rPr lang="zh-CN" altLang="en-US" sz="3200" dirty="0" smtClean="0">
                <a:solidFill>
                  <a:srgbClr val="0B2D5F"/>
                </a:solidFill>
                <a:latin typeface="微软雅黑" panose="020B0503020204020204" pitchFamily="34" charset="-122"/>
                <a:ea typeface="微软雅黑" panose="020B0503020204020204" pitchFamily="34" charset="-122"/>
              </a:rPr>
              <a:t>年将占整车的</a:t>
            </a:r>
            <a:r>
              <a:rPr lang="en-US" altLang="zh-CN" sz="3200" dirty="0" smtClean="0">
                <a:solidFill>
                  <a:srgbClr val="0B2D5F"/>
                </a:solidFill>
                <a:latin typeface="微软雅黑" panose="020B0503020204020204" pitchFamily="34" charset="-122"/>
                <a:ea typeface="微软雅黑" panose="020B0503020204020204" pitchFamily="34" charset="-122"/>
              </a:rPr>
              <a:t>30%</a:t>
            </a:r>
            <a:r>
              <a:rPr lang="zh-CN" altLang="en-US" sz="3200" dirty="0" smtClean="0">
                <a:solidFill>
                  <a:srgbClr val="0B2D5F"/>
                </a:solidFill>
                <a:latin typeface="微软雅黑" panose="020B0503020204020204" pitchFamily="34" charset="-122"/>
                <a:ea typeface="微软雅黑" panose="020B0503020204020204" pitchFamily="34" charset="-122"/>
              </a:rPr>
              <a:t>。数字化汽车价值链上的所有企业均在尝试从软件和电子技术带来的创新中获利。汽车中软件的价值占比持续提升，重新定义汽车架构时带来了极大的软件定制开发需求。</a:t>
            </a:r>
            <a:endParaRPr lang="en-US" altLang="zh-CN" sz="3200" dirty="0" smtClean="0">
              <a:solidFill>
                <a:srgbClr val="0B2D5F"/>
              </a:solidFill>
              <a:latin typeface="微软雅黑" panose="020B0503020204020204" pitchFamily="34" charset="-122"/>
              <a:ea typeface="微软雅黑" panose="020B0503020204020204" pitchFamily="34" charset="-122"/>
            </a:endParaRPr>
          </a:p>
          <a:p>
            <a:pPr>
              <a:buFont typeface="Wingdings" panose="05000000000000000000" pitchFamily="2" charset="2"/>
              <a:buChar char="l"/>
            </a:pPr>
            <a:r>
              <a:rPr lang="zh-CN" altLang="en-US" sz="3200" dirty="0" smtClean="0">
                <a:solidFill>
                  <a:srgbClr val="0B2D5F"/>
                </a:solidFill>
                <a:latin typeface="微软雅黑" panose="020B0503020204020204" pitchFamily="34" charset="-122"/>
                <a:ea typeface="微软雅黑" panose="020B0503020204020204" pitchFamily="34" charset="-122"/>
              </a:rPr>
              <a:t>伴随着行业的快速发展，公司</a:t>
            </a:r>
            <a:r>
              <a:rPr lang="en-US" altLang="zh-CN" sz="3200" dirty="0" smtClean="0">
                <a:solidFill>
                  <a:srgbClr val="0B2D5F"/>
                </a:solidFill>
                <a:latin typeface="微软雅黑" panose="020B0503020204020204" pitchFamily="34" charset="-122"/>
                <a:ea typeface="微软雅黑" panose="020B0503020204020204" pitchFamily="34" charset="-122"/>
              </a:rPr>
              <a:t>2022</a:t>
            </a:r>
            <a:r>
              <a:rPr lang="zh-CN" altLang="en-US" sz="3200" dirty="0" smtClean="0">
                <a:solidFill>
                  <a:srgbClr val="0B2D5F"/>
                </a:solidFill>
                <a:latin typeface="微软雅黑" panose="020B0503020204020204" pitchFamily="34" charset="-122"/>
                <a:ea typeface="微软雅黑" panose="020B0503020204020204" pitchFamily="34" charset="-122"/>
              </a:rPr>
              <a:t>年工程师团队预计扩充</a:t>
            </a:r>
            <a:r>
              <a:rPr lang="en-US" altLang="zh-CN" sz="3200" dirty="0" smtClean="0">
                <a:solidFill>
                  <a:srgbClr val="0B2D5F"/>
                </a:solidFill>
                <a:latin typeface="微软雅黑" panose="020B0503020204020204" pitchFamily="34" charset="-122"/>
                <a:ea typeface="微软雅黑" panose="020B0503020204020204" pitchFamily="34" charset="-122"/>
              </a:rPr>
              <a:t>100</a:t>
            </a:r>
            <a:r>
              <a:rPr lang="zh-CN" altLang="en-US" sz="3200" dirty="0" smtClean="0">
                <a:solidFill>
                  <a:srgbClr val="0B2D5F"/>
                </a:solidFill>
                <a:latin typeface="微软雅黑" panose="020B0503020204020204" pitchFamily="34" charset="-122"/>
                <a:ea typeface="微软雅黑" panose="020B0503020204020204" pitchFamily="34" charset="-122"/>
              </a:rPr>
              <a:t>人，主要包括软件开发、车机测试。</a:t>
            </a:r>
            <a:endParaRPr lang="en-US" altLang="zh-CN" dirty="0" smtClean="0">
              <a:solidFill>
                <a:srgbClr val="0B2D5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33405" y="850897"/>
            <a:ext cx="11137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等腰三角形 4"/>
          <p:cNvSpPr>
            <a:spLocks noChangeAspect="1"/>
          </p:cNvSpPr>
          <p:nvPr/>
        </p:nvSpPr>
        <p:spPr>
          <a:xfrm rot="5400000">
            <a:off x="571155" y="378757"/>
            <a:ext cx="401781" cy="243299"/>
          </a:xfrm>
          <a:prstGeom prst="triangle">
            <a:avLst/>
          </a:prstGeom>
          <a:solidFill>
            <a:srgbClr val="0B2D5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zh-CN" altLang="en-US" sz="2400"/>
          </a:p>
        </p:txBody>
      </p:sp>
      <p:sp>
        <p:nvSpPr>
          <p:cNvPr id="11" name="TextBox 22"/>
          <p:cNvSpPr txBox="1"/>
          <p:nvPr/>
        </p:nvSpPr>
        <p:spPr>
          <a:xfrm>
            <a:off x="990599" y="292103"/>
            <a:ext cx="6811298" cy="420874"/>
          </a:xfrm>
          <a:prstGeom prst="rect">
            <a:avLst/>
          </a:prstGeom>
          <a:noFill/>
        </p:spPr>
        <p:txBody>
          <a:bodyPr wrap="square" lIns="91428" tIns="45715" rIns="91428" bIns="45715" rtlCol="0">
            <a:spAutoFit/>
          </a:bodyPr>
          <a:lstStyle/>
          <a:p>
            <a:r>
              <a:rPr lang="zh-CN" altLang="en-US" sz="2135" dirty="0" smtClean="0">
                <a:solidFill>
                  <a:schemeClr val="tx1">
                    <a:lumMod val="85000"/>
                    <a:lumOff val="15000"/>
                  </a:schemeClr>
                </a:solidFill>
                <a:latin typeface="微软雅黑" panose="020B0503020204020204" pitchFamily="34" charset="-122"/>
                <a:ea typeface="微软雅黑" panose="020B0503020204020204" pitchFamily="34" charset="-122"/>
              </a:rPr>
              <a:t>毕业班实习生要求</a:t>
            </a:r>
            <a:r>
              <a:rPr lang="en-US" altLang="zh-CN" sz="2135"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135" dirty="0" smtClean="0">
                <a:solidFill>
                  <a:schemeClr val="tx1">
                    <a:lumMod val="85000"/>
                    <a:lumOff val="15000"/>
                  </a:schemeClr>
                </a:solidFill>
                <a:latin typeface="微软雅黑" panose="020B0503020204020204" pitchFamily="34" charset="-122"/>
                <a:ea typeface="微软雅黑" panose="020B0503020204020204" pitchFamily="34" charset="-122"/>
              </a:rPr>
              <a:t>车载智能座舱测试实习工程师</a:t>
            </a:r>
            <a:endPar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28618" y="32647"/>
            <a:ext cx="1465045" cy="1128443"/>
          </a:xfrm>
          <a:prstGeom prst="rect">
            <a:avLst/>
          </a:prstGeom>
        </p:spPr>
      </p:pic>
      <p:sp>
        <p:nvSpPr>
          <p:cNvPr id="9" name="内容占位符 1"/>
          <p:cNvSpPr>
            <a:spLocks noGrp="1"/>
          </p:cNvSpPr>
          <p:nvPr>
            <p:ph idx="1"/>
          </p:nvPr>
        </p:nvSpPr>
        <p:spPr>
          <a:xfrm>
            <a:off x="973393" y="1327426"/>
            <a:ext cx="10309122" cy="4793155"/>
          </a:xfrm>
        </p:spPr>
        <p:txBody>
          <a:bodyPr>
            <a:normAutofit/>
          </a:bodyPr>
          <a:lstStyle/>
          <a:p>
            <a:pPr>
              <a:buFont typeface="Wingdings" panose="05000000000000000000" pitchFamily="2" charset="2"/>
              <a:buChar char="l"/>
            </a:pPr>
            <a:r>
              <a:rPr lang="zh-CN" altLang="en-US" dirty="0" smtClean="0">
                <a:solidFill>
                  <a:srgbClr val="0B2D5F"/>
                </a:solidFill>
                <a:latin typeface="微软雅黑" panose="020B0503020204020204" pitchFamily="34" charset="-122"/>
                <a:ea typeface="微软雅黑" panose="020B0503020204020204" pitchFamily="34" charset="-122"/>
              </a:rPr>
              <a:t>岗位：车载智能座舱测试实习工程师</a:t>
            </a:r>
            <a:endParaRPr lang="en-US" altLang="zh-CN" dirty="0" smtClean="0">
              <a:solidFill>
                <a:srgbClr val="0B2D5F"/>
              </a:solidFill>
              <a:latin typeface="微软雅黑" panose="020B0503020204020204" pitchFamily="34" charset="-122"/>
              <a:ea typeface="微软雅黑" panose="020B0503020204020204" pitchFamily="34" charset="-122"/>
            </a:endParaRPr>
          </a:p>
          <a:p>
            <a:pPr>
              <a:buFont typeface="Wingdings" panose="05000000000000000000" pitchFamily="2" charset="2"/>
              <a:buChar char="l"/>
            </a:pPr>
            <a:r>
              <a:rPr lang="zh-CN" altLang="en-US" dirty="0" smtClean="0">
                <a:solidFill>
                  <a:srgbClr val="0B2D5F"/>
                </a:solidFill>
                <a:latin typeface="微软雅黑" panose="020B0503020204020204" pitchFamily="34" charset="-122"/>
                <a:ea typeface="微软雅黑" panose="020B0503020204020204" pitchFamily="34" charset="-122"/>
              </a:rPr>
              <a:t>工作内容：</a:t>
            </a:r>
            <a:endParaRPr lang="en-US" altLang="zh-CN" dirty="0" smtClean="0">
              <a:solidFill>
                <a:srgbClr val="0B2D5F"/>
              </a:solidFill>
              <a:latin typeface="微软雅黑" panose="020B0503020204020204" pitchFamily="34" charset="-122"/>
              <a:ea typeface="微软雅黑" panose="020B0503020204020204" pitchFamily="34" charset="-122"/>
            </a:endParaRPr>
          </a:p>
          <a:p>
            <a:r>
              <a:rPr lang="zh-CN" altLang="en-US" dirty="0" smtClean="0">
                <a:solidFill>
                  <a:srgbClr val="0B2D5F"/>
                </a:solidFill>
                <a:latin typeface="微软雅黑" panose="020B0503020204020204" pitchFamily="34" charset="-122"/>
                <a:ea typeface="微软雅黑" panose="020B0503020204020204" pitchFamily="34" charset="-122"/>
              </a:rPr>
              <a:t>在中高级工程师的指导下，从理论到实践，进行智能座舱全生命周期的测试工作。</a:t>
            </a:r>
            <a:endParaRPr lang="en-US" altLang="zh-CN" dirty="0" smtClean="0">
              <a:solidFill>
                <a:srgbClr val="0B2D5F"/>
              </a:solidFill>
              <a:latin typeface="微软雅黑" panose="020B0503020204020204" pitchFamily="34" charset="-122"/>
              <a:ea typeface="微软雅黑" panose="020B0503020204020204" pitchFamily="34" charset="-122"/>
            </a:endParaRPr>
          </a:p>
          <a:p>
            <a:r>
              <a:rPr lang="zh-CN" altLang="en-US" dirty="0" smtClean="0">
                <a:solidFill>
                  <a:srgbClr val="0B2D5F"/>
                </a:solidFill>
                <a:latin typeface="微软雅黑" panose="020B0503020204020204" pitchFamily="34" charset="-122"/>
                <a:ea typeface="微软雅黑" panose="020B0503020204020204" pitchFamily="34" charset="-122"/>
              </a:rPr>
              <a:t>理论部分：座舱产品知识，测试作业的基本理论，测试工具的使用，客户需求理解方法，测试用例的编写方式和逻辑，缺陷分类和管理方法，缺陷描述和验收理论等等；</a:t>
            </a:r>
            <a:endParaRPr lang="en-US" altLang="zh-CN" dirty="0" smtClean="0">
              <a:solidFill>
                <a:srgbClr val="0B2D5F"/>
              </a:solidFill>
              <a:latin typeface="微软雅黑" panose="020B0503020204020204" pitchFamily="34" charset="-122"/>
              <a:ea typeface="微软雅黑" panose="020B0503020204020204" pitchFamily="34" charset="-122"/>
            </a:endParaRPr>
          </a:p>
          <a:p>
            <a:r>
              <a:rPr lang="zh-CN" altLang="en-US" dirty="0" smtClean="0">
                <a:solidFill>
                  <a:srgbClr val="0B2D5F"/>
                </a:solidFill>
                <a:latin typeface="微软雅黑" panose="020B0503020204020204" pitchFamily="34" charset="-122"/>
                <a:ea typeface="微软雅黑" panose="020B0503020204020204" pitchFamily="34" charset="-122"/>
              </a:rPr>
              <a:t>实践部分：客户需求的理解，测试用例的实际编写，参与需求和用例的各类评审会议，进行测试工作的具体实施，参与项目各个里程碑的验收工作等等。</a:t>
            </a:r>
            <a:endParaRPr lang="en-US" altLang="zh-CN" dirty="0" smtClean="0">
              <a:solidFill>
                <a:srgbClr val="0B2D5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33405" y="850897"/>
            <a:ext cx="11137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等腰三角形 4"/>
          <p:cNvSpPr>
            <a:spLocks noChangeAspect="1"/>
          </p:cNvSpPr>
          <p:nvPr/>
        </p:nvSpPr>
        <p:spPr>
          <a:xfrm rot="5400000">
            <a:off x="571155" y="378757"/>
            <a:ext cx="401781" cy="243299"/>
          </a:xfrm>
          <a:prstGeom prst="triangle">
            <a:avLst/>
          </a:prstGeom>
          <a:solidFill>
            <a:srgbClr val="0B2D5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a:endParaRPr lang="zh-CN" altLang="en-US" sz="2400"/>
          </a:p>
        </p:txBody>
      </p:sp>
      <p:sp>
        <p:nvSpPr>
          <p:cNvPr id="11" name="TextBox 22"/>
          <p:cNvSpPr txBox="1"/>
          <p:nvPr/>
        </p:nvSpPr>
        <p:spPr>
          <a:xfrm>
            <a:off x="990599" y="292103"/>
            <a:ext cx="7622459" cy="420874"/>
          </a:xfrm>
          <a:prstGeom prst="rect">
            <a:avLst/>
          </a:prstGeom>
          <a:noFill/>
        </p:spPr>
        <p:txBody>
          <a:bodyPr wrap="square" lIns="91428" tIns="45715" rIns="91428" bIns="45715" rtlCol="0">
            <a:spAutoFit/>
          </a:bodyPr>
          <a:lstStyle/>
          <a:p>
            <a:r>
              <a:rPr lang="zh-CN" altLang="en-US" sz="2135" dirty="0" smtClean="0">
                <a:solidFill>
                  <a:schemeClr val="tx1">
                    <a:lumMod val="85000"/>
                    <a:lumOff val="15000"/>
                  </a:schemeClr>
                </a:solidFill>
                <a:latin typeface="微软雅黑" panose="020B0503020204020204" pitchFamily="34" charset="-122"/>
                <a:ea typeface="微软雅黑" panose="020B0503020204020204" pitchFamily="34" charset="-122"/>
              </a:rPr>
              <a:t>毕业班实习生要求</a:t>
            </a:r>
            <a:r>
              <a:rPr lang="en-US" altLang="zh-CN" sz="2135"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135" dirty="0" smtClean="0">
                <a:solidFill>
                  <a:schemeClr val="tx1">
                    <a:lumMod val="85000"/>
                    <a:lumOff val="15000"/>
                  </a:schemeClr>
                </a:solidFill>
                <a:latin typeface="微软雅黑" panose="020B0503020204020204" pitchFamily="34" charset="-122"/>
                <a:ea typeface="微软雅黑" panose="020B0503020204020204" pitchFamily="34" charset="-122"/>
              </a:rPr>
              <a:t>车载智能座舱测试实习工程师（二）</a:t>
            </a:r>
            <a:endParaRPr lang="zh-CN" altLang="en-US" sz="21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28618" y="32647"/>
            <a:ext cx="1465045" cy="1128443"/>
          </a:xfrm>
          <a:prstGeom prst="rect">
            <a:avLst/>
          </a:prstGeom>
        </p:spPr>
      </p:pic>
      <p:sp>
        <p:nvSpPr>
          <p:cNvPr id="9" name="内容占位符 1"/>
          <p:cNvSpPr>
            <a:spLocks noGrp="1"/>
          </p:cNvSpPr>
          <p:nvPr>
            <p:ph idx="1"/>
          </p:nvPr>
        </p:nvSpPr>
        <p:spPr>
          <a:xfrm>
            <a:off x="973393" y="1519155"/>
            <a:ext cx="10309122" cy="3908252"/>
          </a:xfrm>
        </p:spPr>
        <p:txBody>
          <a:bodyPr>
            <a:normAutofit/>
          </a:bodyPr>
          <a:lstStyle/>
          <a:p>
            <a:pPr>
              <a:buFont typeface="Wingdings" panose="05000000000000000000" pitchFamily="2" charset="2"/>
              <a:buChar char="l"/>
            </a:pPr>
            <a:r>
              <a:rPr lang="zh-CN" altLang="en-US" dirty="0" smtClean="0">
                <a:solidFill>
                  <a:srgbClr val="0B2D5F"/>
                </a:solidFill>
                <a:latin typeface="微软雅黑" panose="020B0503020204020204" pitchFamily="34" charset="-122"/>
                <a:ea typeface="微软雅黑" panose="020B0503020204020204" pitchFamily="34" charset="-122"/>
              </a:rPr>
              <a:t>岗位要求：</a:t>
            </a:r>
            <a:endParaRPr lang="en-US" altLang="zh-CN" dirty="0" smtClean="0">
              <a:solidFill>
                <a:srgbClr val="0B2D5F"/>
              </a:solidFill>
              <a:latin typeface="微软雅黑" panose="020B0503020204020204" pitchFamily="34" charset="-122"/>
              <a:ea typeface="微软雅黑" panose="020B0503020204020204" pitchFamily="34" charset="-122"/>
            </a:endParaRPr>
          </a:p>
          <a:p>
            <a:r>
              <a:rPr lang="zh-CN" altLang="en-US" dirty="0" smtClean="0">
                <a:solidFill>
                  <a:srgbClr val="0B2D5F"/>
                </a:solidFill>
                <a:latin typeface="微软雅黑" panose="020B0503020204020204" pitchFamily="34" charset="-122"/>
                <a:ea typeface="微软雅黑" panose="020B0503020204020204" pitchFamily="34" charset="-122"/>
              </a:rPr>
              <a:t>工科专业毕业班学生，电子信息类专业是加分项</a:t>
            </a:r>
            <a:endParaRPr lang="en-US" altLang="zh-CN" dirty="0" smtClean="0">
              <a:solidFill>
                <a:srgbClr val="0B2D5F"/>
              </a:solidFill>
              <a:latin typeface="微软雅黑" panose="020B0503020204020204" pitchFamily="34" charset="-122"/>
              <a:ea typeface="微软雅黑" panose="020B0503020204020204" pitchFamily="34" charset="-122"/>
            </a:endParaRPr>
          </a:p>
          <a:p>
            <a:r>
              <a:rPr lang="zh-CN" altLang="en-US" dirty="0" smtClean="0">
                <a:solidFill>
                  <a:srgbClr val="0B2D5F"/>
                </a:solidFill>
                <a:latin typeface="微软雅黑" panose="020B0503020204020204" pitchFamily="34" charset="-122"/>
                <a:ea typeface="微软雅黑" panose="020B0503020204020204" pitchFamily="34" charset="-122"/>
              </a:rPr>
              <a:t>尊重工作，服从安排，积极主动</a:t>
            </a:r>
            <a:endParaRPr lang="en-US" altLang="zh-CN" dirty="0" smtClean="0">
              <a:solidFill>
                <a:srgbClr val="0B2D5F"/>
              </a:solidFill>
              <a:latin typeface="微软雅黑" panose="020B0503020204020204" pitchFamily="34" charset="-122"/>
              <a:ea typeface="微软雅黑" panose="020B0503020204020204" pitchFamily="34" charset="-122"/>
            </a:endParaRPr>
          </a:p>
          <a:p>
            <a:pPr>
              <a:buFont typeface="Wingdings" panose="05000000000000000000" pitchFamily="2" charset="2"/>
              <a:buChar char="l"/>
            </a:pPr>
            <a:r>
              <a:rPr lang="zh-CN" altLang="en-US" dirty="0" smtClean="0">
                <a:solidFill>
                  <a:srgbClr val="0B2D5F"/>
                </a:solidFill>
                <a:latin typeface="微软雅黑" panose="020B0503020204020204" pitchFamily="34" charset="-122"/>
                <a:ea typeface="微软雅黑" panose="020B0503020204020204" pitchFamily="34" charset="-122"/>
              </a:rPr>
              <a:t>职业规划：毕业后择优录取进入普塔公司工作</a:t>
            </a:r>
            <a:endParaRPr lang="en-US" altLang="zh-CN" dirty="0" smtClean="0">
              <a:solidFill>
                <a:srgbClr val="0B2D5F"/>
              </a:solidFill>
              <a:latin typeface="微软雅黑" panose="020B0503020204020204" pitchFamily="34" charset="-122"/>
              <a:ea typeface="微软雅黑" panose="020B0503020204020204" pitchFamily="34" charset="-122"/>
            </a:endParaRPr>
          </a:p>
          <a:p>
            <a:pPr>
              <a:buFont typeface="Wingdings" panose="05000000000000000000" pitchFamily="2" charset="2"/>
              <a:buChar char="l"/>
            </a:pPr>
            <a:r>
              <a:rPr lang="zh-CN" altLang="en-US" dirty="0" smtClean="0">
                <a:solidFill>
                  <a:srgbClr val="0B2D5F"/>
                </a:solidFill>
                <a:latin typeface="微软雅黑" panose="020B0503020204020204" pitchFamily="34" charset="-122"/>
                <a:ea typeface="微软雅黑" panose="020B0503020204020204" pitchFamily="34" charset="-122"/>
              </a:rPr>
              <a:t>实习地点：南京市江宁区总部基地（小龙湾地铁站旁）</a:t>
            </a:r>
            <a:endParaRPr lang="en-US" altLang="zh-CN" dirty="0" smtClean="0">
              <a:solidFill>
                <a:srgbClr val="0B2D5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cstate="screen">
            <a:extLst>
              <a:ext uri="{BEBA8EAE-BF5A-486C-A8C5-ECC9F3942E4B}">
                <a14:imgProps xmlns="" xmlns:a14="http://schemas.microsoft.com/office/drawing/2010/main">
                  <a14:imgLayer r:embed="rId3">
                    <a14:imgEffect>
                      <a14:brightnessContrast bright="-20000" contrast="-20000"/>
                    </a14:imgEffect>
                  </a14:imgLayer>
                </a14:imgProps>
              </a:ext>
            </a:extLst>
          </a:blip>
          <a:srcRect/>
          <a:stretch>
            <a:fillRect/>
          </a:stretch>
        </p:blipFill>
        <p:spPr>
          <a:xfrm>
            <a:off x="0" y="0"/>
            <a:ext cx="12192000" cy="6858000"/>
          </a:xfrm>
          <a:prstGeom prst="rect">
            <a:avLst/>
          </a:prstGeom>
        </p:spPr>
      </p:pic>
      <p:sp>
        <p:nvSpPr>
          <p:cNvPr id="17" name="TextBox 17"/>
          <p:cNvSpPr txBox="1"/>
          <p:nvPr/>
        </p:nvSpPr>
        <p:spPr>
          <a:xfrm>
            <a:off x="3710326" y="2957076"/>
            <a:ext cx="4771349" cy="913007"/>
          </a:xfrm>
          <a:prstGeom prst="rect">
            <a:avLst/>
          </a:prstGeom>
          <a:noFill/>
        </p:spPr>
        <p:txBody>
          <a:bodyPr wrap="square" rtlCol="0">
            <a:spAutoFit/>
          </a:bodyPr>
          <a:lstStyle/>
          <a:p>
            <a:pPr algn="ctr">
              <a:defRPr/>
            </a:pPr>
            <a:r>
              <a:rPr lang="en-US" altLang="zh-CN" sz="5335" b="1" dirty="0">
                <a:solidFill>
                  <a:schemeClr val="bg1"/>
                </a:solidFill>
                <a:latin typeface="微软雅黑" panose="020B0503020204020204" pitchFamily="34" charset="-122"/>
                <a:ea typeface="微软雅黑" panose="020B0503020204020204" pitchFamily="34" charset="-122"/>
                <a:cs typeface="Roboto Light"/>
              </a:rPr>
              <a:t>Thank you</a:t>
            </a:r>
            <a:endParaRPr 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0" name="图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582936" y="0"/>
            <a:ext cx="2609064" cy="200961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415</Words>
  <Application>Microsoft Office PowerPoint</Application>
  <PresentationFormat>自定义</PresentationFormat>
  <Paragraphs>30</Paragraphs>
  <Slides>6</Slides>
  <Notes>0</Notes>
  <HiddenSlides>0</HiddenSlides>
  <MMClips>0</MMClips>
  <ScaleCrop>false</ScaleCrop>
  <HeadingPairs>
    <vt:vector size="4" baseType="variant">
      <vt:variant>
        <vt:lpstr>主题</vt:lpstr>
      </vt:variant>
      <vt:variant>
        <vt:i4>1</vt:i4>
      </vt:variant>
      <vt:variant>
        <vt:lpstr>幻灯片标题</vt:lpstr>
      </vt:variant>
      <vt:variant>
        <vt:i4>6</vt:i4>
      </vt:variant>
    </vt:vector>
  </HeadingPairs>
  <TitlesOfParts>
    <vt:vector size="7" baseType="lpstr">
      <vt:lpstr>Office 主题​​</vt:lpstr>
      <vt:lpstr>幻灯片 1</vt:lpstr>
      <vt:lpstr>幻灯片 2</vt:lpstr>
      <vt:lpstr>幻灯片 3</vt:lpstr>
      <vt:lpstr>幻灯片 4</vt:lpstr>
      <vt:lpstr>幻灯片 5</vt:lpstr>
      <vt:lpstr>幻灯片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MeteorFreedom</dc:creator>
  <cp:lastModifiedBy>Microsoft</cp:lastModifiedBy>
  <cp:revision>187</cp:revision>
  <dcterms:created xsi:type="dcterms:W3CDTF">2021-01-06T06:25:00Z</dcterms:created>
  <dcterms:modified xsi:type="dcterms:W3CDTF">2022-03-16T07:29:59Z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98C9461815D6405AB69D4D7E457F9C8A</vt:lpwstr>
  </property>
</Properties>
</file>